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72" r:id="rId2"/>
    <p:sldId id="289" r:id="rId3"/>
    <p:sldId id="299" r:id="rId4"/>
    <p:sldId id="300" r:id="rId5"/>
    <p:sldId id="303" r:id="rId6"/>
    <p:sldId id="301" r:id="rId7"/>
    <p:sldId id="287" r:id="rId8"/>
    <p:sldId id="290" r:id="rId9"/>
    <p:sldId id="291" r:id="rId10"/>
    <p:sldId id="292" r:id="rId11"/>
    <p:sldId id="293" r:id="rId12"/>
    <p:sldId id="294" r:id="rId13"/>
    <p:sldId id="298" r:id="rId14"/>
    <p:sldId id="286" r:id="rId15"/>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0" d="100"/>
          <a:sy n="100" d="100"/>
        </p:scale>
        <p:origin x="96" y="31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3407"/>
          </a:xfrm>
          <a:prstGeom prst="rect">
            <a:avLst/>
          </a:prstGeom>
        </p:spPr>
        <p:txBody>
          <a:bodyPr vert="horz" lIns="93177" tIns="46589" rIns="93177" bIns="46589" rtlCol="0"/>
          <a:lstStyle>
            <a:lvl1pPr algn="r">
              <a:defRPr sz="1200"/>
            </a:lvl1pPr>
          </a:lstStyle>
          <a:p>
            <a:fld id="{71BD4573-58E7-4156-A133-2731F5F8D1A6}" type="datetimeFigureOut">
              <a:rPr lang="en-US" smtClean="0"/>
              <a:t>4/28/2026</a:t>
            </a:fld>
            <a:endParaRPr lang="en-US"/>
          </a:p>
        </p:txBody>
      </p:sp>
      <p:sp>
        <p:nvSpPr>
          <p:cNvPr id="4" name="Slide Image Placeholder 3"/>
          <p:cNvSpPr>
            <a:spLocks noGrp="1" noRot="1" noChangeAspect="1"/>
          </p:cNvSpPr>
          <p:nvPr>
            <p:ph type="sldImg" idx="2"/>
          </p:nvPr>
        </p:nvSpPr>
        <p:spPr>
          <a:xfrm>
            <a:off x="735013" y="1154113"/>
            <a:ext cx="5540375" cy="3116262"/>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0"/>
            <a:ext cx="3037840" cy="46340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70"/>
            <a:ext cx="3037840" cy="463406"/>
          </a:xfrm>
          <a:prstGeom prst="rect">
            <a:avLst/>
          </a:prstGeom>
        </p:spPr>
        <p:txBody>
          <a:bodyPr vert="horz" lIns="93177" tIns="46589" rIns="93177" bIns="46589"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021A1D30-C0A0-4124-A783-34D9F15FA0FE}" type="datetime1">
              <a:rPr lang="en-US" smtClean="0"/>
              <a:t>4/28/2026</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4/28/2026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4/28/2026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4/28/2026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4/28/2026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4/28/2026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4/28/2026</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4/28/2026</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4/28/2026</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4/28/2026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4/28/2026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4/28/2026</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algn="ctr"/>
            <a:r>
              <a:rPr lang="es-ES" dirty="0"/>
              <a:t>Centro Regional: Modelos de prestación de servicios</a:t>
            </a:r>
            <a:br>
              <a:rPr lang="en-US" sz="4400" dirty="0"/>
            </a:br>
            <a:r>
              <a:rPr lang="en-US" dirty="0"/>
              <a:t> </a:t>
            </a:r>
          </a:p>
        </p:txBody>
      </p:sp>
      <p:sp>
        <p:nvSpPr>
          <p:cNvPr id="5" name="Subtitle 4"/>
          <p:cNvSpPr>
            <a:spLocks noGrp="1"/>
          </p:cNvSpPr>
          <p:nvPr>
            <p:ph type="subTitle" idx="1"/>
          </p:nvPr>
        </p:nvSpPr>
        <p:spPr/>
        <p:txBody>
          <a:bodyPr/>
          <a:lstStyle/>
          <a:p>
            <a:r>
              <a:rPr lang="en-US" dirty="0"/>
              <a:t>28 de </a:t>
            </a:r>
            <a:r>
              <a:rPr lang="en-US" dirty="0" err="1"/>
              <a:t>abril</a:t>
            </a:r>
            <a:r>
              <a:rPr lang="en-US" dirty="0"/>
              <a:t> de 2026</a:t>
            </a:r>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412B7-BD7A-E3FB-2CB7-8944B72A9935}"/>
              </a:ext>
            </a:extLst>
          </p:cNvPr>
          <p:cNvSpPr>
            <a:spLocks noGrp="1"/>
          </p:cNvSpPr>
          <p:nvPr>
            <p:ph type="title"/>
          </p:nvPr>
        </p:nvSpPr>
        <p:spPr/>
        <p:txBody>
          <a:bodyPr/>
          <a:lstStyle/>
          <a:p>
            <a:r>
              <a:rPr lang="en-US" dirty="0"/>
              <a:t>Plan de </a:t>
            </a:r>
            <a:r>
              <a:rPr lang="en-US" dirty="0" err="1"/>
              <a:t>Gastos</a:t>
            </a:r>
            <a:endParaRPr lang="en-US" dirty="0"/>
          </a:p>
        </p:txBody>
      </p:sp>
      <p:sp>
        <p:nvSpPr>
          <p:cNvPr id="3" name="Content Placeholder 2">
            <a:extLst>
              <a:ext uri="{FF2B5EF4-FFF2-40B4-BE49-F238E27FC236}">
                <a16:creationId xmlns:a16="http://schemas.microsoft.com/office/drawing/2014/main" id="{16917FC6-C81F-BAF5-1C6C-5B9C497D2A08}"/>
              </a:ext>
            </a:extLst>
          </p:cNvPr>
          <p:cNvSpPr>
            <a:spLocks noGrp="1"/>
          </p:cNvSpPr>
          <p:nvPr>
            <p:ph idx="1"/>
          </p:nvPr>
        </p:nvSpPr>
        <p:spPr/>
        <p:txBody>
          <a:bodyPr/>
          <a:lstStyle/>
          <a:p>
            <a:endParaRPr lang="en-US" dirty="0"/>
          </a:p>
          <a:p>
            <a:pPr marL="0" indent="0">
              <a:buNone/>
            </a:pPr>
            <a:endParaRPr lang="en-US" dirty="0"/>
          </a:p>
          <a:p>
            <a:pPr marL="0" indent="0">
              <a:buNone/>
            </a:pPr>
            <a:r>
              <a:rPr lang="es-ES" sz="2000" dirty="0"/>
              <a:t>El plan de gasto detalla cómo se utilizarán los fondos disponibles, aprobados en el presupuesto, para adquirir los servicios y apoyos necesarios para implementar el Plan de Programa (IPP) individual del participante.</a:t>
            </a:r>
            <a:endParaRPr lang="en-US" sz="2000" dirty="0"/>
          </a:p>
        </p:txBody>
      </p:sp>
    </p:spTree>
    <p:extLst>
      <p:ext uri="{BB962C8B-B14F-4D97-AF65-F5344CB8AC3E}">
        <p14:creationId xmlns:p14="http://schemas.microsoft.com/office/powerpoint/2010/main" val="387606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67463-EB93-FAD1-14DA-F4D9D6E36695}"/>
              </a:ext>
            </a:extLst>
          </p:cNvPr>
          <p:cNvSpPr>
            <a:spLocks noGrp="1"/>
          </p:cNvSpPr>
          <p:nvPr>
            <p:ph type="title"/>
          </p:nvPr>
        </p:nvSpPr>
        <p:spPr/>
        <p:txBody>
          <a:bodyPr/>
          <a:lstStyle/>
          <a:p>
            <a:r>
              <a:rPr lang="en-US" dirty="0" err="1"/>
              <a:t>Facilitador</a:t>
            </a:r>
            <a:r>
              <a:rPr lang="en-US" dirty="0"/>
              <a:t> </a:t>
            </a:r>
            <a:r>
              <a:rPr lang="en-US" dirty="0" err="1"/>
              <a:t>independiente</a:t>
            </a:r>
            <a:endParaRPr lang="en-US" dirty="0"/>
          </a:p>
        </p:txBody>
      </p:sp>
      <p:sp>
        <p:nvSpPr>
          <p:cNvPr id="3" name="Content Placeholder 2">
            <a:extLst>
              <a:ext uri="{FF2B5EF4-FFF2-40B4-BE49-F238E27FC236}">
                <a16:creationId xmlns:a16="http://schemas.microsoft.com/office/drawing/2014/main" id="{7B60746A-3018-8991-4B1B-657438BC0D59}"/>
              </a:ext>
            </a:extLst>
          </p:cNvPr>
          <p:cNvSpPr>
            <a:spLocks noGrp="1"/>
          </p:cNvSpPr>
          <p:nvPr>
            <p:ph idx="1"/>
          </p:nvPr>
        </p:nvSpPr>
        <p:spPr/>
        <p:txBody>
          <a:bodyPr>
            <a:normAutofit/>
          </a:bodyPr>
          <a:lstStyle/>
          <a:p>
            <a:pPr marL="0" indent="0">
              <a:buNone/>
            </a:pPr>
            <a:r>
              <a:rPr lang="es-ES" sz="2000" dirty="0"/>
              <a:t>Los participantes en el SDP pueden elegir a una persona que les ayude de las siguientes maneras:</a:t>
            </a:r>
            <a:endParaRPr lang="en-US" sz="2000" b="0" i="0" dirty="0">
              <a:solidFill>
                <a:srgbClr val="333333"/>
              </a:solidFill>
              <a:effectLst/>
            </a:endParaRPr>
          </a:p>
          <a:p>
            <a:pPr>
              <a:buFont typeface="Arial" panose="020B0604020202020204" pitchFamily="34" charset="0"/>
              <a:buChar char="•"/>
            </a:pPr>
            <a:r>
              <a:rPr lang="es-ES" sz="2000" dirty="0">
                <a:solidFill>
                  <a:srgbClr val="333333"/>
                </a:solidFill>
              </a:rPr>
              <a:t>Ayudar a la persona a tomar decisiones informadas sobre su presupuesto individual</a:t>
            </a:r>
            <a:endParaRPr lang="en-US" sz="2000" b="0" i="0" dirty="0">
              <a:solidFill>
                <a:srgbClr val="333333"/>
              </a:solidFill>
              <a:effectLst/>
            </a:endParaRPr>
          </a:p>
          <a:p>
            <a:pPr>
              <a:buFont typeface="Arial" panose="020B0604020202020204" pitchFamily="34" charset="0"/>
              <a:buChar char="•"/>
            </a:pPr>
            <a:r>
              <a:rPr lang="es-ES" sz="2000" dirty="0">
                <a:solidFill>
                  <a:srgbClr val="333333"/>
                </a:solidFill>
              </a:rPr>
              <a:t>Localizar, acceder y coordinar servicios y apoyos coherentes con el plan individual de programa (IPP) del participante</a:t>
            </a:r>
            <a:endParaRPr lang="en-US" sz="2000" b="0" i="0" dirty="0">
              <a:solidFill>
                <a:srgbClr val="333333"/>
              </a:solidFill>
              <a:effectLst/>
            </a:endParaRPr>
          </a:p>
          <a:p>
            <a:pPr>
              <a:buFont typeface="Arial" panose="020B0604020202020204" pitchFamily="34" charset="0"/>
              <a:buChar char="•"/>
            </a:pPr>
            <a:r>
              <a:rPr lang="es-ES" sz="2000" dirty="0">
                <a:solidFill>
                  <a:srgbClr val="333333"/>
                </a:solidFill>
              </a:rPr>
              <a:t>Identificar necesidades inmediatas y a largo plazo y desarrollar opciones para satisfacerlas</a:t>
            </a:r>
            <a:endParaRPr lang="en-US" sz="2000" b="0" i="0" dirty="0">
              <a:solidFill>
                <a:srgbClr val="333333"/>
              </a:solidFill>
              <a:effectLst/>
            </a:endParaRPr>
          </a:p>
          <a:p>
            <a:pPr>
              <a:buFont typeface="Arial" panose="020B0604020202020204" pitchFamily="34" charset="0"/>
              <a:buChar char="•"/>
            </a:pPr>
            <a:r>
              <a:rPr lang="es-ES" sz="2000" dirty="0">
                <a:solidFill>
                  <a:srgbClr val="333333"/>
                </a:solidFill>
              </a:rPr>
              <a:t>Liderar, participar y/o abogar en nombre de los participantes en el proceso de planificación centrada en la persona y el desarrollo del IPP</a:t>
            </a:r>
            <a:endParaRPr lang="en-US" sz="2000" b="0" i="0" dirty="0">
              <a:solidFill>
                <a:srgbClr val="333333"/>
              </a:solidFill>
              <a:effectLst/>
            </a:endParaRPr>
          </a:p>
          <a:p>
            <a:pPr>
              <a:buFont typeface="Arial" panose="020B0604020202020204" pitchFamily="34" charset="0"/>
              <a:buChar char="•"/>
            </a:pPr>
            <a:r>
              <a:rPr lang="es-ES" sz="2000" dirty="0">
                <a:solidFill>
                  <a:srgbClr val="333333"/>
                </a:solidFill>
              </a:rPr>
              <a:t>Obtención de servicios y apoyos identificados</a:t>
            </a:r>
            <a:endParaRPr lang="en-US" sz="2000" dirty="0"/>
          </a:p>
        </p:txBody>
      </p:sp>
    </p:spTree>
    <p:extLst>
      <p:ext uri="{BB962C8B-B14F-4D97-AF65-F5344CB8AC3E}">
        <p14:creationId xmlns:p14="http://schemas.microsoft.com/office/powerpoint/2010/main" val="3959463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C5736-DE4A-669A-AC24-6D2125683625}"/>
              </a:ext>
            </a:extLst>
          </p:cNvPr>
          <p:cNvSpPr>
            <a:spLocks noGrp="1"/>
          </p:cNvSpPr>
          <p:nvPr>
            <p:ph type="title"/>
          </p:nvPr>
        </p:nvSpPr>
        <p:spPr/>
        <p:txBody>
          <a:bodyPr/>
          <a:lstStyle/>
          <a:p>
            <a:r>
              <a:rPr lang="en-US" dirty="0"/>
              <a:t>Servicio de </a:t>
            </a:r>
            <a:r>
              <a:rPr lang="en-US" dirty="0" err="1"/>
              <a:t>Gestión</a:t>
            </a:r>
            <a:r>
              <a:rPr lang="en-US" dirty="0"/>
              <a:t> Financiera</a:t>
            </a:r>
          </a:p>
        </p:txBody>
      </p:sp>
      <p:sp>
        <p:nvSpPr>
          <p:cNvPr id="3" name="Content Placeholder 2">
            <a:extLst>
              <a:ext uri="{FF2B5EF4-FFF2-40B4-BE49-F238E27FC236}">
                <a16:creationId xmlns:a16="http://schemas.microsoft.com/office/drawing/2014/main" id="{5C41E268-4D70-8CF0-0ED9-515DBC998DBB}"/>
              </a:ext>
            </a:extLst>
          </p:cNvPr>
          <p:cNvSpPr>
            <a:spLocks noGrp="1"/>
          </p:cNvSpPr>
          <p:nvPr>
            <p:ph idx="1"/>
          </p:nvPr>
        </p:nvSpPr>
        <p:spPr/>
        <p:txBody>
          <a:bodyPr>
            <a:normAutofit/>
          </a:bodyPr>
          <a:lstStyle/>
          <a:p>
            <a:pPr marL="0" indent="0">
              <a:buNone/>
            </a:pPr>
            <a:r>
              <a:rPr lang="es-ES" sz="2000" dirty="0"/>
              <a:t>El proveedor del Servicio de Gestión Financiera (FMS) desempeña un papel clave en el apoyo a las personas que eligen acceder a sus servicios de centros regionales a través del SDP. Todos en SDP deben utilizar un proveedor FMS para ayudar:</a:t>
            </a:r>
            <a:endParaRPr lang="en-US" sz="2000" dirty="0"/>
          </a:p>
          <a:p>
            <a:r>
              <a:rPr lang="es-ES" sz="2000" dirty="0"/>
              <a:t>gestionar el presupuesto individual y pagar por los servicios, incluyendo el pago de empleados;</a:t>
            </a:r>
          </a:p>
          <a:p>
            <a:r>
              <a:rPr lang="en-US" sz="2000" dirty="0"/>
              <a:t>assist with hiring employees;</a:t>
            </a:r>
          </a:p>
          <a:p>
            <a:r>
              <a:rPr lang="en-US" sz="2000" dirty="0"/>
              <a:t>make sure providers are qualified to deliver services; and,</a:t>
            </a:r>
          </a:p>
          <a:p>
            <a:r>
              <a:rPr lang="en-US" sz="2000" dirty="0"/>
              <a:t>help providers get a criminal background check, if needed.</a:t>
            </a:r>
          </a:p>
        </p:txBody>
      </p:sp>
    </p:spTree>
    <p:extLst>
      <p:ext uri="{BB962C8B-B14F-4D97-AF65-F5344CB8AC3E}">
        <p14:creationId xmlns:p14="http://schemas.microsoft.com/office/powerpoint/2010/main" val="179357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C22F8-445E-1714-4442-A364E0063B99}"/>
              </a:ext>
            </a:extLst>
          </p:cNvPr>
          <p:cNvSpPr>
            <a:spLocks noGrp="1"/>
          </p:cNvSpPr>
          <p:nvPr>
            <p:ph type="title"/>
          </p:nvPr>
        </p:nvSpPr>
        <p:spPr/>
        <p:txBody>
          <a:bodyPr>
            <a:noAutofit/>
          </a:bodyPr>
          <a:lstStyle/>
          <a:p>
            <a:r>
              <a:rPr lang="es-ES" dirty="0"/>
              <a:t>Promoción de modelos de servicio y entrega</a:t>
            </a:r>
            <a:endParaRPr lang="en-US" dirty="0"/>
          </a:p>
        </p:txBody>
      </p:sp>
      <p:sp>
        <p:nvSpPr>
          <p:cNvPr id="3" name="Content Placeholder 2">
            <a:extLst>
              <a:ext uri="{FF2B5EF4-FFF2-40B4-BE49-F238E27FC236}">
                <a16:creationId xmlns:a16="http://schemas.microsoft.com/office/drawing/2014/main" id="{598C9F58-F5F6-F2A9-1FC5-F7D1D24A8602}"/>
              </a:ext>
            </a:extLst>
          </p:cNvPr>
          <p:cNvSpPr>
            <a:spLocks noGrp="1"/>
          </p:cNvSpPr>
          <p:nvPr>
            <p:ph idx="1"/>
          </p:nvPr>
        </p:nvSpPr>
        <p:spPr/>
        <p:txBody>
          <a:bodyPr>
            <a:normAutofit/>
          </a:bodyPr>
          <a:lstStyle/>
          <a:p>
            <a:pPr lvl="0"/>
            <a:r>
              <a:rPr lang="es-ES" sz="2000" dirty="0"/>
              <a:t>Proporcionar formación mejorada al personal de coordinación de servicios sobre las opciones disponibles de prestación de servicios (Autodeterminación, servicios dirigidos por participantes, etc.) para permitir que las personas o familias tengan mayor flexibilidad en la creación de planes de apoyo que se adapten mejor a su situación familiar individual.</a:t>
            </a:r>
            <a:endParaRPr lang="en-US" sz="2000" dirty="0"/>
          </a:p>
          <a:p>
            <a:r>
              <a:rPr lang="es-ES" sz="2000" dirty="0"/>
              <a:t>Continuar informando a los clientes sobre los modelos de prestación de servicios disponibles; Si se elige SDP, guía al cliente o familia durante el proceso</a:t>
            </a:r>
            <a:endParaRPr lang="en-US" sz="2000" dirty="0"/>
          </a:p>
          <a:p>
            <a:r>
              <a:rPr lang="es-ES" sz="2000" dirty="0"/>
              <a:t>Seguir perfeccionando los procesos internos para agilizar la compra de servicios.</a:t>
            </a:r>
            <a:endParaRPr lang="en-US" sz="2000" dirty="0"/>
          </a:p>
        </p:txBody>
      </p:sp>
    </p:spTree>
    <p:extLst>
      <p:ext uri="{BB962C8B-B14F-4D97-AF65-F5344CB8AC3E}">
        <p14:creationId xmlns:p14="http://schemas.microsoft.com/office/powerpoint/2010/main" val="3849042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81C68-3D70-E9D7-F2CA-ED002870007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8586E991-EF4F-6327-FC00-563BB8E39CED}"/>
              </a:ext>
            </a:extLst>
          </p:cNvPr>
          <p:cNvSpPr>
            <a:spLocks noGrp="1"/>
          </p:cNvSpPr>
          <p:nvPr>
            <p:ph idx="1"/>
          </p:nvPr>
        </p:nvSpPr>
        <p:spPr/>
        <p:txBody>
          <a:bodyPr/>
          <a:lstStyle/>
          <a:p>
            <a:pPr marL="0" indent="0">
              <a:buNone/>
            </a:pPr>
            <a:endParaRPr lang="en-US" dirty="0"/>
          </a:p>
          <a:p>
            <a:pPr marL="0" indent="0">
              <a:buNone/>
            </a:pPr>
            <a:endParaRPr lang="en-US" dirty="0"/>
          </a:p>
          <a:p>
            <a:pPr marL="0" indent="0" algn="ctr">
              <a:buNone/>
            </a:pPr>
            <a:r>
              <a:rPr lang="en-US" sz="8800" dirty="0"/>
              <a:t>¿</a:t>
            </a:r>
            <a:r>
              <a:rPr lang="en-US" sz="8800" dirty="0" err="1"/>
              <a:t>Preguntas</a:t>
            </a:r>
            <a:r>
              <a:rPr lang="en-US" sz="8800" dirty="0"/>
              <a:t>?</a:t>
            </a:r>
          </a:p>
        </p:txBody>
      </p:sp>
    </p:spTree>
    <p:extLst>
      <p:ext uri="{BB962C8B-B14F-4D97-AF65-F5344CB8AC3E}">
        <p14:creationId xmlns:p14="http://schemas.microsoft.com/office/powerpoint/2010/main" val="1148535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66844-E676-EB77-4909-F87DF291CB08}"/>
              </a:ext>
            </a:extLst>
          </p:cNvPr>
          <p:cNvSpPr>
            <a:spLocks noGrp="1"/>
          </p:cNvSpPr>
          <p:nvPr>
            <p:ph type="title"/>
          </p:nvPr>
        </p:nvSpPr>
        <p:spPr>
          <a:xfrm>
            <a:off x="609600" y="704088"/>
            <a:ext cx="10972800" cy="725217"/>
          </a:xfrm>
        </p:spPr>
        <p:txBody>
          <a:bodyPr>
            <a:noAutofit/>
          </a:bodyPr>
          <a:lstStyle/>
          <a:p>
            <a:pPr algn="ctr"/>
            <a:r>
              <a:rPr lang="es-ES" dirty="0"/>
              <a:t>Opciones de prestación de servicios</a:t>
            </a:r>
            <a:endParaRPr lang="en-US" dirty="0"/>
          </a:p>
        </p:txBody>
      </p:sp>
      <p:graphicFrame>
        <p:nvGraphicFramePr>
          <p:cNvPr id="6" name="Table 6">
            <a:extLst>
              <a:ext uri="{FF2B5EF4-FFF2-40B4-BE49-F238E27FC236}">
                <a16:creationId xmlns:a16="http://schemas.microsoft.com/office/drawing/2014/main" id="{85352827-01CB-B873-1161-CEAC7860BF02}"/>
              </a:ext>
            </a:extLst>
          </p:cNvPr>
          <p:cNvGraphicFramePr>
            <a:graphicFrameLocks noGrp="1"/>
          </p:cNvGraphicFramePr>
          <p:nvPr>
            <p:ph idx="1"/>
            <p:extLst>
              <p:ext uri="{D42A27DB-BD31-4B8C-83A1-F6EECF244321}">
                <p14:modId xmlns:p14="http://schemas.microsoft.com/office/powerpoint/2010/main" val="3418616941"/>
              </p:ext>
            </p:extLst>
          </p:nvPr>
        </p:nvGraphicFramePr>
        <p:xfrm>
          <a:off x="609600" y="2095129"/>
          <a:ext cx="10972800" cy="3728115"/>
        </p:xfrm>
        <a:graphic>
          <a:graphicData uri="http://schemas.openxmlformats.org/drawingml/2006/table">
            <a:tbl>
              <a:tblPr firstRow="1" bandRow="1">
                <a:tableStyleId>{8799B23B-EC83-4686-B30A-512413B5E67A}</a:tableStyleId>
              </a:tblPr>
              <a:tblGrid>
                <a:gridCol w="5486400">
                  <a:extLst>
                    <a:ext uri="{9D8B030D-6E8A-4147-A177-3AD203B41FA5}">
                      <a16:colId xmlns:a16="http://schemas.microsoft.com/office/drawing/2014/main" val="3179389286"/>
                    </a:ext>
                  </a:extLst>
                </a:gridCol>
                <a:gridCol w="5486400">
                  <a:extLst>
                    <a:ext uri="{9D8B030D-6E8A-4147-A177-3AD203B41FA5}">
                      <a16:colId xmlns:a16="http://schemas.microsoft.com/office/drawing/2014/main" val="57978629"/>
                    </a:ext>
                  </a:extLst>
                </a:gridCol>
              </a:tblGrid>
              <a:tr h="462424">
                <a:tc>
                  <a:txBody>
                    <a:bodyPr/>
                    <a:lstStyle/>
                    <a:p>
                      <a:pPr algn="ctr"/>
                      <a:r>
                        <a:rPr lang="en-US" dirty="0" err="1"/>
                        <a:t>Servicios</a:t>
                      </a:r>
                      <a:r>
                        <a:rPr lang="en-US" dirty="0"/>
                        <a:t> </a:t>
                      </a:r>
                      <a:r>
                        <a:rPr lang="en-US" dirty="0" err="1"/>
                        <a:t>tradicionales</a:t>
                      </a:r>
                      <a:endParaRPr lang="en-US" dirty="0"/>
                    </a:p>
                  </a:txBody>
                  <a:tcPr/>
                </a:tc>
                <a:tc>
                  <a:txBody>
                    <a:bodyPr/>
                    <a:lstStyle/>
                    <a:p>
                      <a:pPr algn="ctr"/>
                      <a:r>
                        <a:rPr lang="en-US" dirty="0" err="1"/>
                        <a:t>Programa</a:t>
                      </a:r>
                      <a:r>
                        <a:rPr lang="en-US" dirty="0"/>
                        <a:t> de </a:t>
                      </a:r>
                      <a:r>
                        <a:rPr lang="en-US" dirty="0" err="1"/>
                        <a:t>Autodeterminación</a:t>
                      </a:r>
                      <a:endParaRPr lang="en-US" dirty="0"/>
                    </a:p>
                  </a:txBody>
                  <a:tcPr/>
                </a:tc>
                <a:extLst>
                  <a:ext uri="{0D108BD9-81ED-4DB2-BD59-A6C34878D82A}">
                    <a16:rowId xmlns:a16="http://schemas.microsoft.com/office/drawing/2014/main" val="3710771519"/>
                  </a:ext>
                </a:extLst>
              </a:tr>
              <a:tr h="3265691">
                <a:tc>
                  <a:txBody>
                    <a:bodyPr/>
                    <a:lstStyle/>
                    <a:p>
                      <a:pPr marL="285750" indent="-285750">
                        <a:buFont typeface="Arial" panose="020B0604020202020204" pitchFamily="34" charset="0"/>
                        <a:buChar char="•"/>
                      </a:pPr>
                      <a:r>
                        <a:rPr lang="es-ES" dirty="0"/>
                        <a:t>Planificación centrada en la persona
Plan de Programa Individual
El Centro Regional coordina los servicios
Servicios ofrecidos por proveedores
      - Servicios dirigidos por el participante</a:t>
                      </a:r>
                      <a:endParaRPr lang="en-US" dirty="0"/>
                    </a:p>
                  </a:txBody>
                  <a:tcPr/>
                </a:tc>
                <a:tc>
                  <a:txBody>
                    <a:bodyPr/>
                    <a:lstStyle/>
                    <a:p>
                      <a:pPr marL="285750" indent="-285750">
                        <a:buFont typeface="Arial" panose="020B0604020202020204" pitchFamily="34" charset="0"/>
                        <a:buChar char="•"/>
                      </a:pPr>
                      <a:r>
                        <a:rPr lang="es-ES" sz="1600" dirty="0"/>
                        <a:t>Planificación centrada en la persona
Plan de Programa Individual
El Centro Regional podría coordinar los servicios
Proveedores con o no proveedores
Presupuesto individual
Facilitador independiente
Sistema de Gestión Financiera</a:t>
                      </a:r>
                      <a:endParaRPr lang="en-US" sz="1600" dirty="0"/>
                    </a:p>
                  </a:txBody>
                  <a:tcPr/>
                </a:tc>
                <a:extLst>
                  <a:ext uri="{0D108BD9-81ED-4DB2-BD59-A6C34878D82A}">
                    <a16:rowId xmlns:a16="http://schemas.microsoft.com/office/drawing/2014/main" val="4126364904"/>
                  </a:ext>
                </a:extLst>
              </a:tr>
            </a:tbl>
          </a:graphicData>
        </a:graphic>
      </p:graphicFrame>
    </p:spTree>
    <p:extLst>
      <p:ext uri="{BB962C8B-B14F-4D97-AF65-F5344CB8AC3E}">
        <p14:creationId xmlns:p14="http://schemas.microsoft.com/office/powerpoint/2010/main" val="3016525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98E67-6863-ED94-E82D-F2F90F22EB2F}"/>
              </a:ext>
            </a:extLst>
          </p:cNvPr>
          <p:cNvSpPr>
            <a:spLocks noGrp="1"/>
          </p:cNvSpPr>
          <p:nvPr>
            <p:ph type="title"/>
          </p:nvPr>
        </p:nvSpPr>
        <p:spPr/>
        <p:txBody>
          <a:bodyPr/>
          <a:lstStyle/>
          <a:p>
            <a:r>
              <a:rPr lang="en-US" dirty="0"/>
              <a:t>Modelo de Servicio </a:t>
            </a:r>
            <a:r>
              <a:rPr lang="en-US" dirty="0" err="1"/>
              <a:t>Tradicional</a:t>
            </a:r>
            <a:endParaRPr lang="en-US" dirty="0"/>
          </a:p>
        </p:txBody>
      </p:sp>
      <p:sp>
        <p:nvSpPr>
          <p:cNvPr id="3" name="Content Placeholder 2">
            <a:extLst>
              <a:ext uri="{FF2B5EF4-FFF2-40B4-BE49-F238E27FC236}">
                <a16:creationId xmlns:a16="http://schemas.microsoft.com/office/drawing/2014/main" id="{36777166-3F89-9ED0-ABCE-2C9BA5F6124E}"/>
              </a:ext>
            </a:extLst>
          </p:cNvPr>
          <p:cNvSpPr>
            <a:spLocks noGrp="1"/>
          </p:cNvSpPr>
          <p:nvPr>
            <p:ph idx="1"/>
          </p:nvPr>
        </p:nvSpPr>
        <p:spPr/>
        <p:txBody>
          <a:bodyPr>
            <a:normAutofit fontScale="92500"/>
          </a:bodyPr>
          <a:lstStyle/>
          <a:p>
            <a:r>
              <a:rPr lang="es-ES" dirty="0"/>
              <a:t>El Modelo de Servicio Tradicional implica,</a:t>
            </a:r>
          </a:p>
          <a:p>
            <a:pPr>
              <a:buFontTx/>
              <a:buChar char="-"/>
            </a:pPr>
            <a:r>
              <a:rPr lang="es-ES" dirty="0"/>
              <a:t>Desarrollo de un IPP centrado en la persona</a:t>
            </a:r>
          </a:p>
          <a:p>
            <a:pPr>
              <a:buFontTx/>
              <a:buChar char="-"/>
            </a:pPr>
            <a:r>
              <a:rPr lang="es-ES" dirty="0"/>
              <a:t>Uso de proveedores tradicionales para proporcionar los servicios necesarios</a:t>
            </a:r>
          </a:p>
          <a:p>
            <a:pPr marL="0" indent="0">
              <a:buNone/>
            </a:pPr>
            <a:r>
              <a:rPr lang="es-ES" dirty="0"/>
              <a:t>- El Coordinador de Servicios asignado liderará la coordinación de los servicios y derivaciones necesarios.
-La coordinación de servicios cuenta con la asistencia de otros departamentos internos regionales para facilitar la coordinación de servicios (es decir, Servicios Comunitarios, departamentos de contabilidad).
	- El modelo incluye Servicios Dirigidos por el Participante</a:t>
            </a:r>
            <a:endParaRPr lang="en-US" dirty="0"/>
          </a:p>
        </p:txBody>
      </p:sp>
    </p:spTree>
    <p:extLst>
      <p:ext uri="{BB962C8B-B14F-4D97-AF65-F5344CB8AC3E}">
        <p14:creationId xmlns:p14="http://schemas.microsoft.com/office/powerpoint/2010/main" val="70629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6230-7BB0-36F9-2EFF-77825A1FBC2C}"/>
              </a:ext>
            </a:extLst>
          </p:cNvPr>
          <p:cNvSpPr>
            <a:spLocks noGrp="1"/>
          </p:cNvSpPr>
          <p:nvPr>
            <p:ph type="title"/>
          </p:nvPr>
        </p:nvSpPr>
        <p:spPr/>
        <p:txBody>
          <a:bodyPr/>
          <a:lstStyle/>
          <a:p>
            <a:r>
              <a:rPr lang="en-US" dirty="0" err="1"/>
              <a:t>Servicios</a:t>
            </a:r>
            <a:r>
              <a:rPr lang="en-US" dirty="0"/>
              <a:t> </a:t>
            </a:r>
            <a:r>
              <a:rPr lang="en-US" dirty="0" err="1"/>
              <a:t>dirigidos</a:t>
            </a:r>
            <a:r>
              <a:rPr lang="en-US" dirty="0"/>
              <a:t> </a:t>
            </a:r>
            <a:r>
              <a:rPr lang="en-US" dirty="0" err="1"/>
              <a:t>por</a:t>
            </a:r>
            <a:r>
              <a:rPr lang="en-US" dirty="0"/>
              <a:t> </a:t>
            </a:r>
            <a:r>
              <a:rPr lang="en-US" dirty="0" err="1"/>
              <a:t>participantes</a:t>
            </a:r>
            <a:endParaRPr lang="en-US" dirty="0"/>
          </a:p>
        </p:txBody>
      </p:sp>
      <p:sp>
        <p:nvSpPr>
          <p:cNvPr id="3" name="Content Placeholder 2">
            <a:extLst>
              <a:ext uri="{FF2B5EF4-FFF2-40B4-BE49-F238E27FC236}">
                <a16:creationId xmlns:a16="http://schemas.microsoft.com/office/drawing/2014/main" id="{77891960-7BD1-42AA-0470-1C9841F0DDE3}"/>
              </a:ext>
            </a:extLst>
          </p:cNvPr>
          <p:cNvSpPr>
            <a:spLocks noGrp="1"/>
          </p:cNvSpPr>
          <p:nvPr>
            <p:ph idx="1"/>
          </p:nvPr>
        </p:nvSpPr>
        <p:spPr/>
        <p:txBody>
          <a:bodyPr>
            <a:normAutofit fontScale="92500" lnSpcReduction="10000"/>
          </a:bodyPr>
          <a:lstStyle/>
          <a:p>
            <a:r>
              <a:rPr lang="es-ES" dirty="0"/>
              <a:t>Parte del Modelo de Prestación de Servicios Tradicionales que,</a:t>
            </a:r>
            <a:endParaRPr lang="en-US" dirty="0"/>
          </a:p>
          <a:p>
            <a:pPr marL="0" indent="0">
              <a:buNone/>
            </a:pPr>
            <a:r>
              <a:rPr lang="en-US" dirty="0"/>
              <a:t>	</a:t>
            </a:r>
            <a:r>
              <a:rPr lang="es-ES" dirty="0"/>
              <a:t>- Permite un mayor control sobre cómo y por quién se prestan algunos servicios IPP</a:t>
            </a:r>
            <a:endParaRPr lang="en-US" dirty="0">
              <a:cs typeface="Arial" panose="020B0604020202020204" pitchFamily="34" charset="0"/>
            </a:endParaRPr>
          </a:p>
          <a:p>
            <a:pPr marL="0" indent="0">
              <a:buNone/>
            </a:pPr>
            <a:endParaRPr lang="en-US" dirty="0">
              <a:cs typeface="Arial" panose="020B0604020202020204" pitchFamily="34" charset="0"/>
            </a:endParaRPr>
          </a:p>
          <a:p>
            <a:pPr marL="0" indent="0">
              <a:buNone/>
            </a:pPr>
            <a:r>
              <a:rPr lang="en-US" dirty="0">
                <a:cs typeface="Arial" panose="020B0604020202020204" pitchFamily="34" charset="0"/>
              </a:rPr>
              <a:t>	</a:t>
            </a:r>
            <a:r>
              <a:rPr lang="es-ES" dirty="0">
                <a:cs typeface="Arial" panose="020B0604020202020204" pitchFamily="34" charset="0"/>
              </a:rPr>
              <a:t>- Permite al cliente y/o a la familia elegir a quién contratar, programar cuándo trabaja la persona y supervisar el trabajo</a:t>
            </a:r>
            <a:endParaRPr lang="en-US" dirty="0"/>
          </a:p>
          <a:p>
            <a:pPr marL="0" indent="0">
              <a:buNone/>
            </a:pPr>
            <a:endParaRPr lang="en-US" dirty="0"/>
          </a:p>
          <a:p>
            <a:pPr marL="0" indent="0">
              <a:buNone/>
            </a:pPr>
            <a:r>
              <a:rPr lang="es-ES" dirty="0"/>
              <a:t>Definición oficial: 
Modelo de prestación de servicios en el que los clientes/familias tienen autoridad y responsabilidades del empleador, incluyendo la elección, programación y supervisión de los trabajadores.</a:t>
            </a:r>
            <a:endParaRPr lang="en-US" dirty="0"/>
          </a:p>
          <a:p>
            <a:pPr marL="0" indent="0">
              <a:buNone/>
            </a:pPr>
            <a:endParaRPr lang="en-US" dirty="0"/>
          </a:p>
        </p:txBody>
      </p:sp>
    </p:spTree>
    <p:extLst>
      <p:ext uri="{BB962C8B-B14F-4D97-AF65-F5344CB8AC3E}">
        <p14:creationId xmlns:p14="http://schemas.microsoft.com/office/powerpoint/2010/main" val="204259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FB805-6DFC-0226-21FC-239928DF463F}"/>
              </a:ext>
            </a:extLst>
          </p:cNvPr>
          <p:cNvSpPr>
            <a:spLocks noGrp="1"/>
          </p:cNvSpPr>
          <p:nvPr>
            <p:ph type="title"/>
          </p:nvPr>
        </p:nvSpPr>
        <p:spPr/>
        <p:txBody>
          <a:bodyPr/>
          <a:lstStyle/>
          <a:p>
            <a:r>
              <a:rPr lang="en-US" dirty="0" err="1"/>
              <a:t>Servicios</a:t>
            </a:r>
            <a:r>
              <a:rPr lang="en-US" dirty="0"/>
              <a:t> </a:t>
            </a:r>
            <a:r>
              <a:rPr lang="en-US" dirty="0" err="1"/>
              <a:t>dirigidos</a:t>
            </a:r>
            <a:r>
              <a:rPr lang="en-US" dirty="0"/>
              <a:t> </a:t>
            </a:r>
            <a:r>
              <a:rPr lang="en-US" dirty="0" err="1"/>
              <a:t>por</a:t>
            </a:r>
            <a:r>
              <a:rPr lang="en-US" dirty="0"/>
              <a:t> </a:t>
            </a:r>
            <a:r>
              <a:rPr lang="en-US" dirty="0" err="1"/>
              <a:t>participantes</a:t>
            </a:r>
            <a:endParaRPr lang="en-US" dirty="0"/>
          </a:p>
        </p:txBody>
      </p:sp>
      <p:sp>
        <p:nvSpPr>
          <p:cNvPr id="3" name="Content Placeholder 2">
            <a:extLst>
              <a:ext uri="{FF2B5EF4-FFF2-40B4-BE49-F238E27FC236}">
                <a16:creationId xmlns:a16="http://schemas.microsoft.com/office/drawing/2014/main" id="{2724094C-FB1B-3035-804F-D4EDDDCAF19E}"/>
              </a:ext>
            </a:extLst>
          </p:cNvPr>
          <p:cNvSpPr>
            <a:spLocks noGrp="1"/>
          </p:cNvSpPr>
          <p:nvPr>
            <p:ph idx="1"/>
          </p:nvPr>
        </p:nvSpPr>
        <p:spPr/>
        <p:txBody>
          <a:bodyPr>
            <a:normAutofit fontScale="85000" lnSpcReduction="20000"/>
          </a:bodyPr>
          <a:lstStyle/>
          <a:p>
            <a:pPr marL="0" indent="0">
              <a:buNone/>
            </a:pPr>
            <a:r>
              <a:rPr lang="es-ES" sz="2800" dirty="0">
                <a:cs typeface="Arial" panose="020B0604020202020204" pitchFamily="34" charset="0"/>
              </a:rPr>
              <a:t>El modelo se popularizó durante el estado de emergencia de la pandemia de COVID-19.  Este modelo es similar al modelo de respiro "Parent </a:t>
            </a:r>
            <a:r>
              <a:rPr lang="es-ES" sz="2800" dirty="0" err="1">
                <a:cs typeface="Arial" panose="020B0604020202020204" pitchFamily="34" charset="0"/>
              </a:rPr>
              <a:t>Select</a:t>
            </a:r>
            <a:r>
              <a:rPr lang="es-ES" sz="2800" dirty="0">
                <a:cs typeface="Arial" panose="020B0604020202020204" pitchFamily="34" charset="0"/>
              </a:rPr>
              <a:t>" aquí en KRC.</a:t>
            </a:r>
          </a:p>
          <a:p>
            <a:pPr marL="0" indent="0">
              <a:buNone/>
            </a:pPr>
            <a:endParaRPr lang="en-US" sz="3200" dirty="0">
              <a:cs typeface="Arial" panose="020B0604020202020204" pitchFamily="34" charset="0"/>
            </a:endParaRPr>
          </a:p>
          <a:p>
            <a:pPr marL="0" indent="0">
              <a:buNone/>
            </a:pPr>
            <a:r>
              <a:rPr lang="es-ES" sz="2800" dirty="0"/>
              <a:t>Tipos de servicio actuales que se ofrecen como parte de los Servicios Dirigidos por Participantes;</a:t>
            </a:r>
          </a:p>
          <a:p>
            <a:pPr marL="0" indent="0">
              <a:buNone/>
            </a:pPr>
            <a:endParaRPr lang="en-US" sz="2800" dirty="0"/>
          </a:p>
          <a:p>
            <a:pPr marL="0" marR="0">
              <a:spcBef>
                <a:spcPts val="0"/>
              </a:spcBef>
              <a:spcAft>
                <a:spcPts val="0"/>
              </a:spcAft>
            </a:pPr>
            <a:r>
              <a:rPr lang="es-ES" sz="2000" dirty="0">
                <a:ea typeface="Aptos" panose="020B0004020202020204" pitchFamily="34" charset="0"/>
                <a:cs typeface="Aptos" panose="020B0004020202020204" pitchFamily="34" charset="0"/>
              </a:rPr>
              <a:t>Guardería 455 PD
Enfermería 460 PD
Descanso de la 465 PD
470 PD Transporte
Formación comunitaria 475 PD para adultos
456 PD asistencia personal
Servicio de vida independiente 457 PD
458 PD apoyado por empleo
459 PD Recreación Social/Campamento</a:t>
            </a:r>
            <a:endParaRPr lang="en-US" dirty="0"/>
          </a:p>
        </p:txBody>
      </p:sp>
    </p:spTree>
    <p:extLst>
      <p:ext uri="{BB962C8B-B14F-4D97-AF65-F5344CB8AC3E}">
        <p14:creationId xmlns:p14="http://schemas.microsoft.com/office/powerpoint/2010/main" val="74825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286AB-43A9-5315-BC20-E32B062F72CC}"/>
              </a:ext>
            </a:extLst>
          </p:cNvPr>
          <p:cNvSpPr>
            <a:spLocks noGrp="1"/>
          </p:cNvSpPr>
          <p:nvPr>
            <p:ph type="title"/>
          </p:nvPr>
        </p:nvSpPr>
        <p:spPr/>
        <p:txBody>
          <a:bodyPr/>
          <a:lstStyle/>
          <a:p>
            <a:r>
              <a:rPr lang="en-US" dirty="0"/>
              <a:t>Similar </a:t>
            </a:r>
            <a:r>
              <a:rPr lang="en-US" dirty="0" err="1"/>
              <a:t>pero</a:t>
            </a:r>
            <a:r>
              <a:rPr lang="en-US" dirty="0"/>
              <a:t> </a:t>
            </a:r>
            <a:r>
              <a:rPr lang="en-US" dirty="0" err="1"/>
              <a:t>diferente</a:t>
            </a:r>
            <a:endParaRPr lang="en-US" dirty="0"/>
          </a:p>
        </p:txBody>
      </p:sp>
      <p:sp>
        <p:nvSpPr>
          <p:cNvPr id="4" name="Text Placeholder 3">
            <a:extLst>
              <a:ext uri="{FF2B5EF4-FFF2-40B4-BE49-F238E27FC236}">
                <a16:creationId xmlns:a16="http://schemas.microsoft.com/office/drawing/2014/main" id="{450B8DDC-CD12-7154-1894-0AB704E41F71}"/>
              </a:ext>
            </a:extLst>
          </p:cNvPr>
          <p:cNvSpPr>
            <a:spLocks noGrp="1"/>
          </p:cNvSpPr>
          <p:nvPr>
            <p:ph type="body" idx="1"/>
          </p:nvPr>
        </p:nvSpPr>
        <p:spPr/>
        <p:txBody>
          <a:bodyPr/>
          <a:lstStyle/>
          <a:p>
            <a:r>
              <a:rPr lang="en-US" dirty="0" err="1"/>
              <a:t>Servicios</a:t>
            </a:r>
            <a:r>
              <a:rPr lang="en-US" dirty="0"/>
              <a:t> </a:t>
            </a:r>
            <a:r>
              <a:rPr lang="en-US" dirty="0" err="1"/>
              <a:t>dirigidos</a:t>
            </a:r>
            <a:r>
              <a:rPr lang="en-US" dirty="0"/>
              <a:t> </a:t>
            </a:r>
            <a:r>
              <a:rPr lang="en-US" dirty="0" err="1"/>
              <a:t>por</a:t>
            </a:r>
            <a:r>
              <a:rPr lang="en-US" dirty="0"/>
              <a:t> </a:t>
            </a:r>
            <a:r>
              <a:rPr lang="en-US" dirty="0" err="1"/>
              <a:t>participantes</a:t>
            </a:r>
            <a:endParaRPr lang="en-US" dirty="0"/>
          </a:p>
        </p:txBody>
      </p:sp>
      <p:sp>
        <p:nvSpPr>
          <p:cNvPr id="5" name="Content Placeholder 4">
            <a:extLst>
              <a:ext uri="{FF2B5EF4-FFF2-40B4-BE49-F238E27FC236}">
                <a16:creationId xmlns:a16="http://schemas.microsoft.com/office/drawing/2014/main" id="{87577609-A96A-1EA1-2E37-4CDAB0EA189F}"/>
              </a:ext>
            </a:extLst>
          </p:cNvPr>
          <p:cNvSpPr>
            <a:spLocks noGrp="1"/>
          </p:cNvSpPr>
          <p:nvPr>
            <p:ph sz="quarter" idx="2"/>
          </p:nvPr>
        </p:nvSpPr>
        <p:spPr/>
        <p:txBody>
          <a:bodyPr>
            <a:normAutofit fontScale="85000" lnSpcReduction="20000"/>
          </a:bodyPr>
          <a:lstStyle/>
          <a:p>
            <a:pPr marL="285750" indent="-285750">
              <a:buFont typeface="Arial" panose="020B0604020202020204" pitchFamily="34" charset="0"/>
              <a:buChar char="•"/>
            </a:pPr>
            <a:r>
              <a:rPr lang="es-ES" sz="2000" dirty="0">
                <a:cs typeface="Arial" panose="020B0604020202020204" pitchFamily="34" charset="0"/>
              </a:rPr>
              <a:t>Los clientes reciben servicios a través de Servicios Tradicionales
El PDS está disponible para clientes que viven en su casa, en la casa de su familia y en algunos arreglos de vivienda comunitaria.
Los clientes deben utilizar un FMS proporcionado por proveedores
Hay 2 modelos de FMS: Único empleador y </a:t>
            </a:r>
            <a:r>
              <a:rPr lang="es-ES" sz="2000" dirty="0" err="1">
                <a:cs typeface="Arial" panose="020B0604020202020204" pitchFamily="34" charset="0"/>
              </a:rPr>
              <a:t>Co-empleador</a:t>
            </a:r>
            <a:r>
              <a:rPr lang="es-ES" sz="2000" dirty="0">
                <a:cs typeface="Arial" panose="020B0604020202020204" pitchFamily="34" charset="0"/>
              </a:rPr>
              <a:t>
FMS y el servicio son pagados por el centro regional
Los clientes y/o familiares identifican a las personas que quieren que presten los servicios
La persona contratada no tiene por qué ser un proveedor regional</a:t>
            </a:r>
            <a:endParaRPr lang="en-US" dirty="0"/>
          </a:p>
        </p:txBody>
      </p:sp>
      <p:sp>
        <p:nvSpPr>
          <p:cNvPr id="6" name="Text Placeholder 5">
            <a:extLst>
              <a:ext uri="{FF2B5EF4-FFF2-40B4-BE49-F238E27FC236}">
                <a16:creationId xmlns:a16="http://schemas.microsoft.com/office/drawing/2014/main" id="{D95F5876-80B7-4ECA-08E8-CE3979F0536B}"/>
              </a:ext>
            </a:extLst>
          </p:cNvPr>
          <p:cNvSpPr>
            <a:spLocks noGrp="1"/>
          </p:cNvSpPr>
          <p:nvPr>
            <p:ph type="body" sz="half" idx="3"/>
          </p:nvPr>
        </p:nvSpPr>
        <p:spPr/>
        <p:txBody>
          <a:bodyPr/>
          <a:lstStyle/>
          <a:p>
            <a:r>
              <a:rPr lang="en-US" dirty="0" err="1"/>
              <a:t>Programa</a:t>
            </a:r>
            <a:r>
              <a:rPr lang="en-US" dirty="0"/>
              <a:t> de </a:t>
            </a:r>
            <a:r>
              <a:rPr lang="en-US" dirty="0" err="1"/>
              <a:t>Autodeterminación</a:t>
            </a:r>
            <a:endParaRPr lang="en-US" dirty="0"/>
          </a:p>
        </p:txBody>
      </p:sp>
      <p:sp>
        <p:nvSpPr>
          <p:cNvPr id="7" name="Content Placeholder 6">
            <a:extLst>
              <a:ext uri="{FF2B5EF4-FFF2-40B4-BE49-F238E27FC236}">
                <a16:creationId xmlns:a16="http://schemas.microsoft.com/office/drawing/2014/main" id="{1BB584DF-8253-7482-AD73-AD4B666EFAFB}"/>
              </a:ext>
            </a:extLst>
          </p:cNvPr>
          <p:cNvSpPr>
            <a:spLocks noGrp="1"/>
          </p:cNvSpPr>
          <p:nvPr>
            <p:ph sz="quarter" idx="4"/>
          </p:nvPr>
        </p:nvSpPr>
        <p:spPr/>
        <p:txBody>
          <a:bodyPr>
            <a:normAutofit fontScale="85000" lnSpcReduction="20000"/>
          </a:bodyPr>
          <a:lstStyle/>
          <a:p>
            <a:pPr marL="285750" indent="-285750">
              <a:buFont typeface="Arial" panose="020B0604020202020204" pitchFamily="34" charset="0"/>
              <a:buChar char="•"/>
            </a:pPr>
            <a:r>
              <a:rPr lang="es-ES" sz="2000" dirty="0">
                <a:cs typeface="Arial" panose="020B0604020202020204" pitchFamily="34" charset="0"/>
              </a:rPr>
              <a:t>Los clientes deben estar inscritos en el SDP
Los clientes deben utilizar un FMS proporcionado por proveedores
Hay 3 modelos FMS: Pagador, Empleador Único y Coempleador
FMS y el servicio son pagados por el centro regional
Los clientes y/o familiares identifican a las personas que quieren que presten los servicios
La persona contratada no tiene por qué ser un proveedor regional</a:t>
            </a:r>
            <a:endParaRPr lang="en-US" dirty="0"/>
          </a:p>
        </p:txBody>
      </p:sp>
    </p:spTree>
    <p:extLst>
      <p:ext uri="{BB962C8B-B14F-4D97-AF65-F5344CB8AC3E}">
        <p14:creationId xmlns:p14="http://schemas.microsoft.com/office/powerpoint/2010/main" val="2462824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5C347-EB80-4026-2B9F-C5DC63DB87B4}"/>
              </a:ext>
            </a:extLst>
          </p:cNvPr>
          <p:cNvSpPr>
            <a:spLocks noGrp="1"/>
          </p:cNvSpPr>
          <p:nvPr>
            <p:ph type="title"/>
          </p:nvPr>
        </p:nvSpPr>
        <p:spPr/>
        <p:txBody>
          <a:bodyPr/>
          <a:lstStyle/>
          <a:p>
            <a:r>
              <a:rPr lang="en-US" dirty="0"/>
              <a:t>¿</a:t>
            </a:r>
            <a:r>
              <a:rPr lang="en-US" dirty="0" err="1"/>
              <a:t>Qué</a:t>
            </a:r>
            <a:r>
              <a:rPr lang="en-US" dirty="0"/>
              <a:t> es la </a:t>
            </a:r>
            <a:r>
              <a:rPr lang="en-US" dirty="0" err="1"/>
              <a:t>autodeterminación</a:t>
            </a:r>
            <a:endParaRPr lang="en-US" dirty="0"/>
          </a:p>
        </p:txBody>
      </p:sp>
      <p:sp>
        <p:nvSpPr>
          <p:cNvPr id="3" name="Content Placeholder 2">
            <a:extLst>
              <a:ext uri="{FF2B5EF4-FFF2-40B4-BE49-F238E27FC236}">
                <a16:creationId xmlns:a16="http://schemas.microsoft.com/office/drawing/2014/main" id="{210111A8-65FA-10DB-DE9D-891667A56379}"/>
              </a:ext>
            </a:extLst>
          </p:cNvPr>
          <p:cNvSpPr>
            <a:spLocks noGrp="1"/>
          </p:cNvSpPr>
          <p:nvPr>
            <p:ph idx="1"/>
          </p:nvPr>
        </p:nvSpPr>
        <p:spPr/>
        <p:txBody>
          <a:bodyPr>
            <a:normAutofit fontScale="77500" lnSpcReduction="20000"/>
          </a:bodyPr>
          <a:lstStyle/>
          <a:p>
            <a:pPr marL="0" indent="0">
              <a:buNone/>
            </a:pPr>
            <a:endParaRPr lang="en-US" dirty="0"/>
          </a:p>
          <a:p>
            <a:pPr marL="0" indent="0">
              <a:buNone/>
            </a:pPr>
            <a:r>
              <a:rPr lang="es-ES" dirty="0"/>
              <a:t>El programa de Autodeterminación es una opción voluntaria y alternativa de prestación de servicios al sistema tradicional de servicios.</a:t>
            </a:r>
            <a:endParaRPr lang="en-US" dirty="0"/>
          </a:p>
          <a:p>
            <a:pPr marL="0" indent="0">
              <a:buNone/>
            </a:pPr>
            <a:endParaRPr lang="en-US" dirty="0"/>
          </a:p>
          <a:p>
            <a:pPr marL="0" indent="0">
              <a:buNone/>
            </a:pPr>
            <a:r>
              <a:rPr lang="en-US" dirty="0" err="1"/>
              <a:t>Quién</a:t>
            </a:r>
            <a:r>
              <a:rPr lang="en-US" dirty="0"/>
              <a:t> es </a:t>
            </a:r>
            <a:r>
              <a:rPr lang="en-US" dirty="0" err="1"/>
              <a:t>elegible</a:t>
            </a:r>
            <a:r>
              <a:rPr lang="en-US" dirty="0"/>
              <a:t>,</a:t>
            </a:r>
          </a:p>
          <a:p>
            <a:r>
              <a:rPr lang="es-ES" dirty="0"/>
              <a:t>Tener una discapacidad del desarrollo y estar recibiendo servicios de un centro regional de California O ser un nuevo cliente de un centro regional (la discapacidad debe estar bajo la Ley Lanterman; Estado 2)</a:t>
            </a:r>
          </a:p>
          <a:p>
            <a:endParaRPr lang="en-US" dirty="0"/>
          </a:p>
          <a:p>
            <a:r>
              <a:rPr lang="es-ES" dirty="0"/>
              <a:t>Tener más de tres años o, si es menor, estar cualificado para servicios a través de la Ley Lanterman (Estado 2)</a:t>
            </a:r>
          </a:p>
          <a:p>
            <a:pPr marL="0" indent="0">
              <a:buNone/>
            </a:pPr>
            <a:endParaRPr lang="en-US" dirty="0"/>
          </a:p>
          <a:p>
            <a:r>
              <a:rPr lang="es-ES" dirty="0"/>
              <a:t>Vive en comunidad y ten libre elección en tu vida. No eres elegible si vives en un centro de atención sanitaria de larga duración con licencia, a menos que lo utilices para hacer la transición desde ese centro.</a:t>
            </a:r>
            <a:endParaRPr lang="en-US" dirty="0"/>
          </a:p>
        </p:txBody>
      </p:sp>
    </p:spTree>
    <p:extLst>
      <p:ext uri="{BB962C8B-B14F-4D97-AF65-F5344CB8AC3E}">
        <p14:creationId xmlns:p14="http://schemas.microsoft.com/office/powerpoint/2010/main" val="141393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77F0E-F666-890F-D813-6B6888F31B8B}"/>
              </a:ext>
            </a:extLst>
          </p:cNvPr>
          <p:cNvSpPr>
            <a:spLocks noGrp="1"/>
          </p:cNvSpPr>
          <p:nvPr>
            <p:ph type="title"/>
          </p:nvPr>
        </p:nvSpPr>
        <p:spPr/>
        <p:txBody>
          <a:bodyPr/>
          <a:lstStyle/>
          <a:p>
            <a:r>
              <a:rPr lang="es-ES" dirty="0"/>
              <a:t>Plan centrado en la persona</a:t>
            </a:r>
            <a:endParaRPr lang="en-US" dirty="0"/>
          </a:p>
        </p:txBody>
      </p:sp>
      <p:sp>
        <p:nvSpPr>
          <p:cNvPr id="3" name="Content Placeholder 2">
            <a:extLst>
              <a:ext uri="{FF2B5EF4-FFF2-40B4-BE49-F238E27FC236}">
                <a16:creationId xmlns:a16="http://schemas.microsoft.com/office/drawing/2014/main" id="{D936759F-606D-755F-13FD-04D5EC994160}"/>
              </a:ext>
            </a:extLst>
          </p:cNvPr>
          <p:cNvSpPr>
            <a:spLocks noGrp="1"/>
          </p:cNvSpPr>
          <p:nvPr>
            <p:ph idx="1"/>
          </p:nvPr>
        </p:nvSpPr>
        <p:spPr/>
        <p:txBody>
          <a:bodyPr>
            <a:normAutofit/>
          </a:bodyPr>
          <a:lstStyle/>
          <a:p>
            <a:r>
              <a:rPr lang="es-ES" sz="2000" dirty="0"/>
              <a:t>En la autodeterminación, un cliente tiene la opción de desarrollar un Plan Centrado en la Persona (PCP) "independiente".</a:t>
            </a:r>
            <a:endParaRPr lang="en-US" sz="2000" dirty="0"/>
          </a:p>
          <a:p>
            <a:r>
              <a:rPr lang="es-ES" sz="2000" dirty="0"/>
              <a:t>El PCP es un plan personalizado que se centra en los objetivos, sueños y estilo de vida deseado de cada persona, permitiéndole participar activamente en la toma de decisiones sobre su propio apoyo y servicios, situándola esencialmente en el centro de su propio proceso de planificación vital, promoviendo la autonomía y la elección.</a:t>
            </a:r>
            <a:endParaRPr lang="en-US" sz="2000" dirty="0"/>
          </a:p>
          <a:p>
            <a:r>
              <a:rPr lang="es-ES" sz="2000" dirty="0"/>
              <a:t>El médico de cabecera "informa" al IPP.</a:t>
            </a:r>
            <a:endParaRPr lang="en-US" sz="2000" b="0" i="0" dirty="0">
              <a:solidFill>
                <a:srgbClr val="001D35"/>
              </a:solidFill>
              <a:effectLst/>
              <a:highlight>
                <a:srgbClr val="FFFFFF"/>
              </a:highlight>
              <a:latin typeface="Google Sans"/>
            </a:endParaRPr>
          </a:p>
        </p:txBody>
      </p:sp>
    </p:spTree>
    <p:extLst>
      <p:ext uri="{BB962C8B-B14F-4D97-AF65-F5344CB8AC3E}">
        <p14:creationId xmlns:p14="http://schemas.microsoft.com/office/powerpoint/2010/main" val="9634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13A7A-7BAB-A969-D393-8DB124D2A34F}"/>
              </a:ext>
            </a:extLst>
          </p:cNvPr>
          <p:cNvSpPr>
            <a:spLocks noGrp="1"/>
          </p:cNvSpPr>
          <p:nvPr>
            <p:ph type="title"/>
          </p:nvPr>
        </p:nvSpPr>
        <p:spPr/>
        <p:txBody>
          <a:bodyPr/>
          <a:lstStyle/>
          <a:p>
            <a:r>
              <a:rPr lang="en-US" dirty="0" err="1"/>
              <a:t>Presupuesto</a:t>
            </a:r>
            <a:r>
              <a:rPr lang="en-US" dirty="0"/>
              <a:t> individual</a:t>
            </a:r>
          </a:p>
        </p:txBody>
      </p:sp>
      <p:sp>
        <p:nvSpPr>
          <p:cNvPr id="3" name="Content Placeholder 2">
            <a:extLst>
              <a:ext uri="{FF2B5EF4-FFF2-40B4-BE49-F238E27FC236}">
                <a16:creationId xmlns:a16="http://schemas.microsoft.com/office/drawing/2014/main" id="{7BE5543E-4A67-38E3-D079-0156FE3BDBDE}"/>
              </a:ext>
            </a:extLst>
          </p:cNvPr>
          <p:cNvSpPr>
            <a:spLocks noGrp="1"/>
          </p:cNvSpPr>
          <p:nvPr>
            <p:ph idx="1"/>
          </p:nvPr>
        </p:nvSpPr>
        <p:spPr/>
        <p:txBody>
          <a:bodyPr/>
          <a:lstStyle/>
          <a:p>
            <a:pPr marL="0" indent="0">
              <a:buNone/>
            </a:pPr>
            <a:endParaRPr lang="en-US" dirty="0"/>
          </a:p>
          <a:p>
            <a:r>
              <a:rPr lang="es-ES" sz="2000" dirty="0"/>
              <a:t>El individuo presupuesta el dinero que se asigna al participante para comprar servicios.</a:t>
            </a:r>
            <a:endParaRPr lang="en-US" sz="2000" dirty="0"/>
          </a:p>
          <a:p>
            <a:r>
              <a:rPr lang="es-ES" sz="2000" dirty="0"/>
              <a:t>El equipo IPP determina el presupuesto en función de los últimos 12 meses de gastos.  Si un cliente no tiene 12 meses de gastos, el presupuesto se elabora en función del coste medio de los servicios.</a:t>
            </a:r>
            <a:endParaRPr lang="en-US" sz="2000" dirty="0"/>
          </a:p>
        </p:txBody>
      </p:sp>
    </p:spTree>
    <p:extLst>
      <p:ext uri="{BB962C8B-B14F-4D97-AF65-F5344CB8AC3E}">
        <p14:creationId xmlns:p14="http://schemas.microsoft.com/office/powerpoint/2010/main" val="2573205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Business brainstorming presentation</Template>
  <TotalTime>1417</TotalTime>
  <Words>1158</Words>
  <Application>Microsoft Office PowerPoint</Application>
  <PresentationFormat>Widescreen</PresentationFormat>
  <Paragraphs>73</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Arial</vt:lpstr>
      <vt:lpstr>Calibri</vt:lpstr>
      <vt:lpstr>Century Gothic</vt:lpstr>
      <vt:lpstr>Google Sans</vt:lpstr>
      <vt:lpstr>Palatino Linotype</vt:lpstr>
      <vt:lpstr>Wingdings 2</vt:lpstr>
      <vt:lpstr>Presentation on brainstorming</vt:lpstr>
      <vt:lpstr>Centro Regional: Modelos de prestación de servicios  </vt:lpstr>
      <vt:lpstr>Opciones de prestación de servicios</vt:lpstr>
      <vt:lpstr>Modelo de Servicio Tradicional</vt:lpstr>
      <vt:lpstr>Servicios dirigidos por participantes</vt:lpstr>
      <vt:lpstr>Servicios dirigidos por participantes</vt:lpstr>
      <vt:lpstr>Similar pero diferente</vt:lpstr>
      <vt:lpstr>¿Qué es la autodeterminación</vt:lpstr>
      <vt:lpstr>Plan centrado en la persona</vt:lpstr>
      <vt:lpstr>Presupuesto individual</vt:lpstr>
      <vt:lpstr>Plan de Gastos</vt:lpstr>
      <vt:lpstr>Facilitador independiente</vt:lpstr>
      <vt:lpstr>Servicio de Gestión Financiera</vt:lpstr>
      <vt:lpstr>Promoción de modelos de servicio y entrega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Self-Determination Program Spending Plan</dc:title>
  <dc:creator>Enrique Roman</dc:creator>
  <cp:lastModifiedBy>Tomas Cubias</cp:lastModifiedBy>
  <cp:revision>15</cp:revision>
  <cp:lastPrinted>2026-04-24T22:40:39Z</cp:lastPrinted>
  <dcterms:created xsi:type="dcterms:W3CDTF">2023-03-22T18:14:31Z</dcterms:created>
  <dcterms:modified xsi:type="dcterms:W3CDTF">2026-04-28T22:46:46Z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